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2" d="100"/>
          <a:sy n="82" d="100"/>
        </p:scale>
        <p:origin x="30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6AC-AA8A-4285-B80E-1A67E1C5A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78AB8A-857A-47AD-B9DA-9C4968B21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7EFDF0-938B-4456-953D-3E420DF32045}"/>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5" name="Footer Placeholder 4">
            <a:extLst>
              <a:ext uri="{FF2B5EF4-FFF2-40B4-BE49-F238E27FC236}">
                <a16:creationId xmlns:a16="http://schemas.microsoft.com/office/drawing/2014/main" id="{CA79635E-2833-4CA0-A419-B7CA23A08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C420F-414C-4BC7-A6E5-2A68FA74CA27}"/>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405336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46C6-D266-4C50-8DEA-C61E02124C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817ED5-2A28-476D-9458-96DBBA436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1BE09-2243-4F20-A88B-03E80EEEB8E5}"/>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5" name="Footer Placeholder 4">
            <a:extLst>
              <a:ext uri="{FF2B5EF4-FFF2-40B4-BE49-F238E27FC236}">
                <a16:creationId xmlns:a16="http://schemas.microsoft.com/office/drawing/2014/main" id="{896D8061-DF87-4812-BCCB-28A138C5D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00978-B295-4D8F-8BD4-CAA2C0594F7E}"/>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3193619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892522-77BD-4CD8-B1C2-E259E8FF9B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18663D-856B-4831-8169-A3DBCCC183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9766B-9DD4-4EDF-93BB-FCC8AD43DC4A}"/>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5" name="Footer Placeholder 4">
            <a:extLst>
              <a:ext uri="{FF2B5EF4-FFF2-40B4-BE49-F238E27FC236}">
                <a16:creationId xmlns:a16="http://schemas.microsoft.com/office/drawing/2014/main" id="{E26D6734-F40A-446D-854B-04ED5F7D9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0B9B1-0C70-426A-BFBC-8BFF638315EA}"/>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1635657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DCCE-E364-451E-B75A-5A694CCB9A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2D8C9-40AD-47D5-B699-E5260A9950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6BA19-DCC6-42CD-85FE-435670B12F94}"/>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5" name="Footer Placeholder 4">
            <a:extLst>
              <a:ext uri="{FF2B5EF4-FFF2-40B4-BE49-F238E27FC236}">
                <a16:creationId xmlns:a16="http://schemas.microsoft.com/office/drawing/2014/main" id="{9899B701-A278-443A-AFFD-4BCF559A9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3C8EA-D0C8-4543-93C4-221DAE2DA7A0}"/>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3565965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04CC-927A-48C1-9A44-D0413F85E3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236F53-E1ED-40AF-8D69-5CE77A6B79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01FB0E-2025-46A9-949F-EE599AEAD41E}"/>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5" name="Footer Placeholder 4">
            <a:extLst>
              <a:ext uri="{FF2B5EF4-FFF2-40B4-BE49-F238E27FC236}">
                <a16:creationId xmlns:a16="http://schemas.microsoft.com/office/drawing/2014/main" id="{1B7C0AFF-EA9B-4D0F-92B9-049D42107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B2034-25AC-404B-8060-D72DD91A0223}"/>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55434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F461-E967-4E1C-924F-4015EA5206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3EAD47-287A-4746-88F3-E82EF77A48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EB33EA-CB3E-4CCF-B8C7-37E51C2D37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3F9FCF-B54B-45C9-AE5E-2E8034D4931D}"/>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6" name="Footer Placeholder 5">
            <a:extLst>
              <a:ext uri="{FF2B5EF4-FFF2-40B4-BE49-F238E27FC236}">
                <a16:creationId xmlns:a16="http://schemas.microsoft.com/office/drawing/2014/main" id="{0636EE9F-8106-4D00-82D6-AFF93E6A3E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3E4D1-B2C2-4D37-9D54-C72FAA4A17C0}"/>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92808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AE08-EC0A-47E9-A336-BD1D3E7108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F3052A-D6A7-4C63-AB82-1CD4514D8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24D125-EE1B-4A65-BE5E-47A6D8B14E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EF17C6-85F4-47A2-A780-547EB6C8A1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174FEA-640C-4C6E-8688-E2E76416C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A8E5FF-D0E6-48A8-8220-9F07815859ED}"/>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8" name="Footer Placeholder 7">
            <a:extLst>
              <a:ext uri="{FF2B5EF4-FFF2-40B4-BE49-F238E27FC236}">
                <a16:creationId xmlns:a16="http://schemas.microsoft.com/office/drawing/2014/main" id="{643CC187-1CB0-4440-832D-8925E2CD3C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602361-3232-4104-BC5A-338421013909}"/>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437285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D045-5CFE-4B91-98E7-31CCBF7BCD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B306B2-DDFD-43F2-BAE7-99576E007420}"/>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4" name="Footer Placeholder 3">
            <a:extLst>
              <a:ext uri="{FF2B5EF4-FFF2-40B4-BE49-F238E27FC236}">
                <a16:creationId xmlns:a16="http://schemas.microsoft.com/office/drawing/2014/main" id="{4B10F1AA-A714-4B12-B01B-27E7EF1E5C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ABA86D-146E-4EE2-8732-EC9DDB99411A}"/>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847856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887985-1DF8-417B-BD17-4FC15E931930}"/>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3" name="Footer Placeholder 2">
            <a:extLst>
              <a:ext uri="{FF2B5EF4-FFF2-40B4-BE49-F238E27FC236}">
                <a16:creationId xmlns:a16="http://schemas.microsoft.com/office/drawing/2014/main" id="{C8F5B155-7F06-4729-AFBE-E378CAA275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6F8F57-39D9-4A83-BA84-FF83753C8E24}"/>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384251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3CF6-873B-44DB-A961-84424CB280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4CF2D-2FD9-49EB-B313-C5C0681CF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0B025D-0B00-4F11-805A-033DB7349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C4977C-C548-4F94-A883-BFA6A8D9051E}"/>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6" name="Footer Placeholder 5">
            <a:extLst>
              <a:ext uri="{FF2B5EF4-FFF2-40B4-BE49-F238E27FC236}">
                <a16:creationId xmlns:a16="http://schemas.microsoft.com/office/drawing/2014/main" id="{DB93D6D1-EFD3-4711-8EA2-85CD24E33B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CB642-F58B-43DF-8EA5-FAB746422EFB}"/>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287059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BC62-FF48-4C27-8709-04C3D4ADC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F325CD-24EE-4F75-8C42-0BF244C9B9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BD2374-2428-48FC-9DDB-F5E343228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FA8C7D-7696-424B-AB13-A038675D8C65}"/>
              </a:ext>
            </a:extLst>
          </p:cNvPr>
          <p:cNvSpPr>
            <a:spLocks noGrp="1"/>
          </p:cNvSpPr>
          <p:nvPr>
            <p:ph type="dt" sz="half" idx="10"/>
          </p:nvPr>
        </p:nvSpPr>
        <p:spPr/>
        <p:txBody>
          <a:bodyPr/>
          <a:lstStyle/>
          <a:p>
            <a:fld id="{79908E32-68A3-4900-80E0-1F7601B29A99}" type="datetimeFigureOut">
              <a:rPr lang="en-US" smtClean="0"/>
              <a:t>3/3/2023</a:t>
            </a:fld>
            <a:endParaRPr lang="en-US"/>
          </a:p>
        </p:txBody>
      </p:sp>
      <p:sp>
        <p:nvSpPr>
          <p:cNvPr id="6" name="Footer Placeholder 5">
            <a:extLst>
              <a:ext uri="{FF2B5EF4-FFF2-40B4-BE49-F238E27FC236}">
                <a16:creationId xmlns:a16="http://schemas.microsoft.com/office/drawing/2014/main" id="{C1FD1E99-4B17-4EAC-8549-2C40D2C2E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1FB21-DCBD-4748-8C56-43964570AC9A}"/>
              </a:ext>
            </a:extLst>
          </p:cNvPr>
          <p:cNvSpPr>
            <a:spLocks noGrp="1"/>
          </p:cNvSpPr>
          <p:nvPr>
            <p:ph type="sldNum" sz="quarter" idx="12"/>
          </p:nvPr>
        </p:nvSpPr>
        <p:spPr/>
        <p:txBody>
          <a:bodyPr/>
          <a:lstStyle/>
          <a:p>
            <a:fld id="{DD8855F3-64C1-4CE3-9228-619A2A0431F1}" type="slidenum">
              <a:rPr lang="en-US" smtClean="0"/>
              <a:t>‹#›</a:t>
            </a:fld>
            <a:endParaRPr lang="en-US"/>
          </a:p>
        </p:txBody>
      </p:sp>
    </p:spTree>
    <p:extLst>
      <p:ext uri="{BB962C8B-B14F-4D97-AF65-F5344CB8AC3E}">
        <p14:creationId xmlns:p14="http://schemas.microsoft.com/office/powerpoint/2010/main" val="2908850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D8D113-2E0D-482B-9F8E-4ACC0A7A88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527938-44F1-4C77-8523-7838CDA50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3112C-1B59-412E-819F-A326F6DA9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08E32-68A3-4900-80E0-1F7601B29A99}" type="datetimeFigureOut">
              <a:rPr lang="en-US" smtClean="0"/>
              <a:t>3/3/2023</a:t>
            </a:fld>
            <a:endParaRPr lang="en-US"/>
          </a:p>
        </p:txBody>
      </p:sp>
      <p:sp>
        <p:nvSpPr>
          <p:cNvPr id="5" name="Footer Placeholder 4">
            <a:extLst>
              <a:ext uri="{FF2B5EF4-FFF2-40B4-BE49-F238E27FC236}">
                <a16:creationId xmlns:a16="http://schemas.microsoft.com/office/drawing/2014/main" id="{3D74370F-C772-451E-861B-F45D9E5BBB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42FAA9-D991-41DD-A19A-65CA6F01D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8855F3-64C1-4CE3-9228-619A2A0431F1}" type="slidenum">
              <a:rPr lang="en-US" smtClean="0"/>
              <a:t>‹#›</a:t>
            </a:fld>
            <a:endParaRPr lang="en-US"/>
          </a:p>
        </p:txBody>
      </p:sp>
    </p:spTree>
    <p:extLst>
      <p:ext uri="{BB962C8B-B14F-4D97-AF65-F5344CB8AC3E}">
        <p14:creationId xmlns:p14="http://schemas.microsoft.com/office/powerpoint/2010/main" val="294870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7F2810-9A4B-4FCE-BC4A-032900A4B739}"/>
              </a:ext>
            </a:extLst>
          </p:cNvPr>
          <p:cNvSpPr>
            <a:spLocks noGrp="1"/>
          </p:cNvSpPr>
          <p:nvPr>
            <p:ph type="ctrTitle"/>
          </p:nvPr>
        </p:nvSpPr>
        <p:spPr>
          <a:xfrm>
            <a:off x="1083084" y="1319284"/>
            <a:ext cx="5766277" cy="2835965"/>
          </a:xfrm>
        </p:spPr>
        <p:txBody>
          <a:bodyPr anchor="b">
            <a:normAutofit/>
          </a:bodyPr>
          <a:lstStyle/>
          <a:p>
            <a:pPr algn="l"/>
            <a:r>
              <a:rPr lang="en-US" sz="4800" dirty="0">
                <a:solidFill>
                  <a:srgbClr val="FFFFFF"/>
                </a:solidFill>
              </a:rPr>
              <a:t>Hadoop MapReduce </a:t>
            </a:r>
            <a:br>
              <a:rPr lang="en-US" sz="4800" dirty="0">
                <a:solidFill>
                  <a:srgbClr val="FFFFFF"/>
                </a:solidFill>
              </a:rPr>
            </a:br>
            <a:r>
              <a:rPr lang="en-US" sz="4800" dirty="0">
                <a:solidFill>
                  <a:srgbClr val="FFFFFF"/>
                </a:solidFill>
              </a:rPr>
              <a:t>or</a:t>
            </a:r>
            <a:br>
              <a:rPr lang="en-US" sz="4800" dirty="0">
                <a:solidFill>
                  <a:srgbClr val="FFFFFF"/>
                </a:solidFill>
              </a:rPr>
            </a:br>
            <a:r>
              <a:rPr lang="en-US" sz="4800" dirty="0">
                <a:solidFill>
                  <a:srgbClr val="FFFFFF"/>
                </a:solidFill>
              </a:rPr>
              <a:t>Apache Spark?</a:t>
            </a:r>
          </a:p>
        </p:txBody>
      </p:sp>
      <p:sp>
        <p:nvSpPr>
          <p:cNvPr id="19" name="Rectangle 18">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25EF042-A8F3-4C7C-BFDB-A16786A89B53}"/>
              </a:ext>
            </a:extLst>
          </p:cNvPr>
          <p:cNvSpPr>
            <a:spLocks noGrp="1"/>
          </p:cNvSpPr>
          <p:nvPr>
            <p:ph type="subTitle" idx="1"/>
          </p:nvPr>
        </p:nvSpPr>
        <p:spPr>
          <a:xfrm>
            <a:off x="1127208" y="4756265"/>
            <a:ext cx="4393278" cy="1244483"/>
          </a:xfrm>
        </p:spPr>
        <p:txBody>
          <a:bodyPr anchor="t">
            <a:normAutofit/>
          </a:bodyPr>
          <a:lstStyle/>
          <a:p>
            <a:pPr algn="l"/>
            <a:r>
              <a:rPr lang="en-US" dirty="0">
                <a:solidFill>
                  <a:srgbClr val="FFFFFF"/>
                </a:solidFill>
              </a:rPr>
              <a:t>Presented by Welgama W.I.P.</a:t>
            </a:r>
          </a:p>
          <a:p>
            <a:pPr algn="l"/>
            <a:r>
              <a:rPr lang="en-US" dirty="0">
                <a:solidFill>
                  <a:srgbClr val="FFFFFF"/>
                </a:solidFill>
              </a:rPr>
              <a:t>239185V</a:t>
            </a:r>
          </a:p>
        </p:txBody>
      </p:sp>
      <p:sp>
        <p:nvSpPr>
          <p:cNvPr id="21" name="Oval 20">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10;&#10;Description automatically generated">
            <a:extLst>
              <a:ext uri="{FF2B5EF4-FFF2-40B4-BE49-F238E27FC236}">
                <a16:creationId xmlns:a16="http://schemas.microsoft.com/office/drawing/2014/main" id="{ED5A0E46-130A-492D-8E17-42D666949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59" y="2553439"/>
            <a:ext cx="3737164" cy="1765408"/>
          </a:xfrm>
          <a:prstGeom prst="rect">
            <a:avLst/>
          </a:prstGeom>
        </p:spPr>
      </p:pic>
    </p:spTree>
    <p:extLst>
      <p:ext uri="{BB962C8B-B14F-4D97-AF65-F5344CB8AC3E}">
        <p14:creationId xmlns:p14="http://schemas.microsoft.com/office/powerpoint/2010/main" val="3923585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9811995F-ADD3-4D46-9878-3B843E8218A7}"/>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61" name="Rectangle 6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790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9398C8B-0871-437A-9ACF-E5DFF305200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What is MapReduce?</a:t>
            </a:r>
          </a:p>
        </p:txBody>
      </p:sp>
      <p:pic>
        <p:nvPicPr>
          <p:cNvPr id="5" name="Content Placeholder 4" descr="Diagram&#10;&#10;Description automatically generated">
            <a:extLst>
              <a:ext uri="{FF2B5EF4-FFF2-40B4-BE49-F238E27FC236}">
                <a16:creationId xmlns:a16="http://schemas.microsoft.com/office/drawing/2014/main" id="{BE0F2910-4DAE-43DC-8876-F60D77428F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972246"/>
            <a:ext cx="7225748" cy="4913508"/>
          </a:xfrm>
          <a:prstGeom prst="rect">
            <a:avLst/>
          </a:prstGeom>
        </p:spPr>
      </p:pic>
    </p:spTree>
    <p:extLst>
      <p:ext uri="{BB962C8B-B14F-4D97-AF65-F5344CB8AC3E}">
        <p14:creationId xmlns:p14="http://schemas.microsoft.com/office/powerpoint/2010/main" val="4135221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665BB72-3B05-40E9-A1C5-4863BC1CD00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What is Spark?</a:t>
            </a:r>
          </a:p>
        </p:txBody>
      </p:sp>
      <p:pic>
        <p:nvPicPr>
          <p:cNvPr id="6" name="Content Placeholder 5" descr="Diagram&#10;&#10;Description automatically generated">
            <a:extLst>
              <a:ext uri="{FF2B5EF4-FFF2-40B4-BE49-F238E27FC236}">
                <a16:creationId xmlns:a16="http://schemas.microsoft.com/office/drawing/2014/main" id="{61F85C1F-5457-4FC5-ADF0-6403C1121A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6678" y="3805000"/>
            <a:ext cx="7225748" cy="2041273"/>
          </a:xfrm>
          <a:prstGeom prst="rect">
            <a:avLst/>
          </a:prstGeom>
        </p:spPr>
      </p:pic>
      <p:sp>
        <p:nvSpPr>
          <p:cNvPr id="7" name="TextBox 6">
            <a:extLst>
              <a:ext uri="{FF2B5EF4-FFF2-40B4-BE49-F238E27FC236}">
                <a16:creationId xmlns:a16="http://schemas.microsoft.com/office/drawing/2014/main" id="{407A80A0-E8E3-42B8-8D53-F7DF699F19F0}"/>
              </a:ext>
            </a:extLst>
          </p:cNvPr>
          <p:cNvSpPr txBox="1"/>
          <p:nvPr/>
        </p:nvSpPr>
        <p:spPr>
          <a:xfrm>
            <a:off x="4601043" y="1224704"/>
            <a:ext cx="6998674" cy="2554545"/>
          </a:xfrm>
          <a:prstGeom prst="rect">
            <a:avLst/>
          </a:prstGeom>
          <a:noFill/>
        </p:spPr>
        <p:txBody>
          <a:bodyPr wrap="square" rtlCol="0">
            <a:spAutoFit/>
          </a:bodyPr>
          <a:lstStyle/>
          <a:p>
            <a:r>
              <a:rPr lang="en-US" sz="2000" b="0" i="0" dirty="0">
                <a:effectLst/>
                <a:latin typeface="+mj-lt"/>
              </a:rPr>
              <a:t>Apache Spark is an open-source, distributed computing system designed for big data processing. It provides an interface for programming in various languages such as Java, Python, and Scala, and supports various data sources including Hadoop Distributed File System (HDFS) and Cassandra. Spark's main abstraction is the Resilient Distributed Dataset (RDD), which enables fault-tolerant and parallel processing of data across a cluster of computers.</a:t>
            </a:r>
            <a:endParaRPr lang="en-US" sz="2000" dirty="0">
              <a:latin typeface="+mj-lt"/>
            </a:endParaRPr>
          </a:p>
          <a:p>
            <a:endParaRPr lang="en-US" sz="2000" dirty="0">
              <a:latin typeface="+mj-lt"/>
            </a:endParaRPr>
          </a:p>
        </p:txBody>
      </p:sp>
    </p:spTree>
    <p:extLst>
      <p:ext uri="{BB962C8B-B14F-4D97-AF65-F5344CB8AC3E}">
        <p14:creationId xmlns:p14="http://schemas.microsoft.com/office/powerpoint/2010/main" val="103652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A9636-1592-420C-9318-AF6BAC56A87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Demo – Part1</a:t>
            </a:r>
            <a:br>
              <a:rPr lang="en-US" sz="3700" kern="1200">
                <a:solidFill>
                  <a:srgbClr val="FFFFFF"/>
                </a:solidFill>
                <a:latin typeface="+mj-lt"/>
                <a:ea typeface="+mj-ea"/>
                <a:cs typeface="+mj-cs"/>
              </a:rPr>
            </a:br>
            <a:r>
              <a:rPr lang="en-US" sz="3700" kern="1200">
                <a:solidFill>
                  <a:srgbClr val="FFFFFF"/>
                </a:solidFill>
                <a:latin typeface="+mj-lt"/>
                <a:ea typeface="+mj-ea"/>
                <a:cs typeface="+mj-cs"/>
              </a:rPr>
              <a:t>MapReduce Framework &amp; HiveQL</a:t>
            </a:r>
          </a:p>
        </p:txBody>
      </p:sp>
      <p:pic>
        <p:nvPicPr>
          <p:cNvPr id="4" name="Demo1" descr="Shape&#10;&#10;Description automatically generated with medium confidence">
            <a:hlinkClick r:id="" action="ppaction://media"/>
            <a:extLst>
              <a:ext uri="{FF2B5EF4-FFF2-40B4-BE49-F238E27FC236}">
                <a16:creationId xmlns:a16="http://schemas.microsoft.com/office/drawing/2014/main" id="{F9D39D60-8D81-4F4D-A338-9AEF4993A1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19042" y="1966293"/>
            <a:ext cx="8353915" cy="4452160"/>
          </a:xfrm>
          <a:prstGeom prst="rect">
            <a:avLst/>
          </a:prstGeom>
        </p:spPr>
      </p:pic>
    </p:spTree>
    <p:extLst>
      <p:ext uri="{BB962C8B-B14F-4D97-AF65-F5344CB8AC3E}">
        <p14:creationId xmlns:p14="http://schemas.microsoft.com/office/powerpoint/2010/main" val="16522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3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A9636-1592-420C-9318-AF6BAC56A87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Demo – Part2(Using Spark-shell)</a:t>
            </a:r>
            <a:br>
              <a:rPr lang="en-US" sz="3700" kern="1200" dirty="0">
                <a:solidFill>
                  <a:srgbClr val="FFFFFF"/>
                </a:solidFill>
                <a:latin typeface="+mj-lt"/>
                <a:ea typeface="+mj-ea"/>
                <a:cs typeface="+mj-cs"/>
              </a:rPr>
            </a:br>
            <a:r>
              <a:rPr lang="en-US" sz="3700" kern="1200" dirty="0">
                <a:solidFill>
                  <a:srgbClr val="FFFFFF"/>
                </a:solidFill>
                <a:latin typeface="+mj-lt"/>
                <a:ea typeface="+mj-ea"/>
                <a:cs typeface="+mj-cs"/>
              </a:rPr>
              <a:t>Apache Spark &amp; Spark-SQL</a:t>
            </a:r>
          </a:p>
        </p:txBody>
      </p:sp>
      <p:pic>
        <p:nvPicPr>
          <p:cNvPr id="6" name="sparkshelldemo">
            <a:hlinkClick r:id="" action="ppaction://media"/>
            <a:extLst>
              <a:ext uri="{FF2B5EF4-FFF2-40B4-BE49-F238E27FC236}">
                <a16:creationId xmlns:a16="http://schemas.microsoft.com/office/drawing/2014/main" id="{CD232311-C582-4CE5-8709-2E6EBED94D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36592" y="1966293"/>
            <a:ext cx="7918815" cy="4452160"/>
          </a:xfrm>
          <a:prstGeom prst="rect">
            <a:avLst/>
          </a:prstGeom>
        </p:spPr>
      </p:pic>
    </p:spTree>
    <p:extLst>
      <p:ext uri="{BB962C8B-B14F-4D97-AF65-F5344CB8AC3E}">
        <p14:creationId xmlns:p14="http://schemas.microsoft.com/office/powerpoint/2010/main" val="16005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A9636-1592-420C-9318-AF6BAC56A87B}"/>
              </a:ext>
            </a:extLst>
          </p:cNvPr>
          <p:cNvSpPr>
            <a:spLocks noGrp="1"/>
          </p:cNvSpPr>
          <p:nvPr>
            <p:ph type="title"/>
          </p:nvPr>
        </p:nvSpPr>
        <p:spPr>
          <a:xfrm>
            <a:off x="699713" y="248038"/>
            <a:ext cx="8128856"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Demo – Part2(Using Beeline)</a:t>
            </a:r>
            <a:br>
              <a:rPr lang="en-US" sz="3700" kern="1200" dirty="0">
                <a:solidFill>
                  <a:srgbClr val="FFFFFF"/>
                </a:solidFill>
                <a:latin typeface="+mj-lt"/>
                <a:ea typeface="+mj-ea"/>
                <a:cs typeface="+mj-cs"/>
              </a:rPr>
            </a:br>
            <a:r>
              <a:rPr lang="en-US" sz="3700" kern="1200" dirty="0">
                <a:solidFill>
                  <a:srgbClr val="FFFFFF"/>
                </a:solidFill>
                <a:latin typeface="+mj-lt"/>
                <a:ea typeface="+mj-ea"/>
                <a:cs typeface="+mj-cs"/>
              </a:rPr>
              <a:t>Apache Spark &amp; Spark-SQL</a:t>
            </a:r>
          </a:p>
        </p:txBody>
      </p:sp>
      <p:pic>
        <p:nvPicPr>
          <p:cNvPr id="5" name="beeline">
            <a:hlinkClick r:id="" action="ppaction://media"/>
            <a:extLst>
              <a:ext uri="{FF2B5EF4-FFF2-40B4-BE49-F238E27FC236}">
                <a16:creationId xmlns:a16="http://schemas.microsoft.com/office/drawing/2014/main" id="{07FBB02F-9288-45E9-BBFF-9A5506ED52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5675" y="1825625"/>
            <a:ext cx="7739063" cy="4351338"/>
          </a:xfrm>
        </p:spPr>
      </p:pic>
    </p:spTree>
    <p:extLst>
      <p:ext uri="{BB962C8B-B14F-4D97-AF65-F5344CB8AC3E}">
        <p14:creationId xmlns:p14="http://schemas.microsoft.com/office/powerpoint/2010/main" val="422421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21D1-F2FF-4AA9-9DD2-F3B3C47DD5DE}"/>
              </a:ext>
            </a:extLst>
          </p:cNvPr>
          <p:cNvSpPr>
            <a:spLocks noGrp="1"/>
          </p:cNvSpPr>
          <p:nvPr>
            <p:ph type="title"/>
          </p:nvPr>
        </p:nvSpPr>
        <p:spPr>
          <a:xfrm>
            <a:off x="839788" y="365126"/>
            <a:ext cx="10515600" cy="1316038"/>
          </a:xfrm>
        </p:spPr>
        <p:txBody>
          <a:bodyPr/>
          <a:lstStyle/>
          <a:p>
            <a:r>
              <a:rPr lang="en-US" dirty="0"/>
              <a:t>Comparison</a:t>
            </a:r>
          </a:p>
        </p:txBody>
      </p:sp>
      <p:sp>
        <p:nvSpPr>
          <p:cNvPr id="3" name="Text Placeholder 2">
            <a:extLst>
              <a:ext uri="{FF2B5EF4-FFF2-40B4-BE49-F238E27FC236}">
                <a16:creationId xmlns:a16="http://schemas.microsoft.com/office/drawing/2014/main" id="{3F1BFCF1-2679-44EE-B239-917AFCADF248}"/>
              </a:ext>
            </a:extLst>
          </p:cNvPr>
          <p:cNvSpPr>
            <a:spLocks noGrp="1"/>
          </p:cNvSpPr>
          <p:nvPr>
            <p:ph type="body" idx="1"/>
          </p:nvPr>
        </p:nvSpPr>
        <p:spPr/>
        <p:txBody>
          <a:bodyPr/>
          <a:lstStyle/>
          <a:p>
            <a:r>
              <a:rPr lang="en-US" dirty="0"/>
              <a:t>Limitations of Hive</a:t>
            </a:r>
          </a:p>
        </p:txBody>
      </p:sp>
      <p:pic>
        <p:nvPicPr>
          <p:cNvPr id="8" name="Content Placeholder 7" descr="Graphical user interface, text, application&#10;&#10;Description automatically generated">
            <a:extLst>
              <a:ext uri="{FF2B5EF4-FFF2-40B4-BE49-F238E27FC236}">
                <a16:creationId xmlns:a16="http://schemas.microsoft.com/office/drawing/2014/main" id="{D6AE8B9D-35DE-48BE-ABD1-D7681DF26C7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546" y="2862470"/>
            <a:ext cx="5489029" cy="3327193"/>
          </a:xfrm>
        </p:spPr>
      </p:pic>
      <p:sp>
        <p:nvSpPr>
          <p:cNvPr id="5" name="Text Placeholder 4">
            <a:extLst>
              <a:ext uri="{FF2B5EF4-FFF2-40B4-BE49-F238E27FC236}">
                <a16:creationId xmlns:a16="http://schemas.microsoft.com/office/drawing/2014/main" id="{D88B9DEE-927F-4516-9B79-543CA05E28AE}"/>
              </a:ext>
            </a:extLst>
          </p:cNvPr>
          <p:cNvSpPr>
            <a:spLocks noGrp="1"/>
          </p:cNvSpPr>
          <p:nvPr>
            <p:ph type="body" sz="quarter" idx="3"/>
          </p:nvPr>
        </p:nvSpPr>
        <p:spPr/>
        <p:txBody>
          <a:bodyPr/>
          <a:lstStyle/>
          <a:p>
            <a:r>
              <a:rPr lang="en-US" dirty="0"/>
              <a:t>Advantages of Apache Spark</a:t>
            </a:r>
          </a:p>
        </p:txBody>
      </p:sp>
      <p:pic>
        <p:nvPicPr>
          <p:cNvPr id="10" name="Content Placeholder 9" descr="Graphical user interface, website&#10;&#10;Description automatically generated">
            <a:extLst>
              <a:ext uri="{FF2B5EF4-FFF2-40B4-BE49-F238E27FC236}">
                <a16:creationId xmlns:a16="http://schemas.microsoft.com/office/drawing/2014/main" id="{2E87DA93-6495-4F0A-A7E7-15DA3495456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3006726"/>
            <a:ext cx="5475256" cy="3182937"/>
          </a:xfrm>
        </p:spPr>
      </p:pic>
    </p:spTree>
    <p:extLst>
      <p:ext uri="{BB962C8B-B14F-4D97-AF65-F5344CB8AC3E}">
        <p14:creationId xmlns:p14="http://schemas.microsoft.com/office/powerpoint/2010/main" val="58986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6">
            <a:extLst>
              <a:ext uri="{FF2B5EF4-FFF2-40B4-BE49-F238E27FC236}">
                <a16:creationId xmlns:a16="http://schemas.microsoft.com/office/drawing/2014/main" id="{952EE8A6-EDBC-4AD3-A9BE-3011D6E79423}"/>
              </a:ext>
            </a:extLst>
          </p:cNvPr>
          <p:cNvSpPr>
            <a:spLocks noGrp="1"/>
          </p:cNvSpPr>
          <p:nvPr>
            <p:ph type="title"/>
          </p:nvPr>
        </p:nvSpPr>
        <p:spPr>
          <a:xfrm>
            <a:off x="578888" y="2501549"/>
            <a:ext cx="2880828" cy="3071906"/>
          </a:xfrm>
        </p:spPr>
        <p:txBody>
          <a:bodyPr vert="horz" lIns="91440" tIns="45720" rIns="91440" bIns="45720" rtlCol="0" anchor="t">
            <a:normAutofit/>
          </a:bodyPr>
          <a:lstStyle/>
          <a:p>
            <a:r>
              <a:rPr lang="en-US" sz="4000" dirty="0">
                <a:solidFill>
                  <a:srgbClr val="FFFFFF"/>
                </a:solidFill>
              </a:rPr>
              <a:t>Fast Process?</a:t>
            </a:r>
            <a:br>
              <a:rPr lang="en-US" sz="4000" dirty="0">
                <a:solidFill>
                  <a:srgbClr val="FFFFFF"/>
                </a:solidFill>
              </a:rPr>
            </a:br>
            <a:br>
              <a:rPr lang="en-US" sz="4000" dirty="0">
                <a:solidFill>
                  <a:srgbClr val="FFFFFF"/>
                </a:solidFill>
              </a:rPr>
            </a:br>
            <a:r>
              <a:rPr lang="en-US" sz="4000" dirty="0">
                <a:solidFill>
                  <a:srgbClr val="FFFFFF"/>
                </a:solidFill>
              </a:rPr>
              <a:t>Apache Spark!!</a:t>
            </a:r>
            <a:endParaRPr lang="en-US" sz="4000" kern="1200" dirty="0">
              <a:solidFill>
                <a:srgbClr val="FFFFFF"/>
              </a:solidFill>
              <a:latin typeface="+mj-lt"/>
              <a:ea typeface="+mj-ea"/>
              <a:cs typeface="+mj-cs"/>
            </a:endParaRPr>
          </a:p>
        </p:txBody>
      </p:sp>
      <p:pic>
        <p:nvPicPr>
          <p:cNvPr id="10" name="Content Placeholder 9" descr="Chart, bar chart&#10;&#10;Description automatically generated">
            <a:extLst>
              <a:ext uri="{FF2B5EF4-FFF2-40B4-BE49-F238E27FC236}">
                <a16:creationId xmlns:a16="http://schemas.microsoft.com/office/drawing/2014/main" id="{D437CFC0-06E3-451B-B76D-9EE1C3AE24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1004143"/>
            <a:ext cx="7225748" cy="4849714"/>
          </a:xfrm>
          <a:prstGeom prst="rect">
            <a:avLst/>
          </a:prstGeom>
        </p:spPr>
      </p:pic>
    </p:spTree>
    <p:extLst>
      <p:ext uri="{BB962C8B-B14F-4D97-AF65-F5344CB8AC3E}">
        <p14:creationId xmlns:p14="http://schemas.microsoft.com/office/powerpoint/2010/main" val="24145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8BAF7C10-2312-427B-A44B-1EB67A64E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44675"/>
            <a:ext cx="4584700" cy="2840038"/>
          </a:xfrm>
          <a:prstGeom prst="rect">
            <a:avLst/>
          </a:prstGeom>
        </p:spPr>
      </p:pic>
      <p:pic>
        <p:nvPicPr>
          <p:cNvPr id="9" name="Picture 8" descr="Diagram&#10;&#10;Description automatically generated">
            <a:extLst>
              <a:ext uri="{FF2B5EF4-FFF2-40B4-BE49-F238E27FC236}">
                <a16:creationId xmlns:a16="http://schemas.microsoft.com/office/drawing/2014/main" id="{D62ABB0E-49C8-4D14-AA98-266CFD9DF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988" y="1844675"/>
            <a:ext cx="5100638" cy="2840038"/>
          </a:xfrm>
          <a:prstGeom prst="rect">
            <a:avLst/>
          </a:prstGeom>
        </p:spPr>
      </p:pic>
      <p:pic>
        <p:nvPicPr>
          <p:cNvPr id="5" name="Content Placeholder 4" descr="Graphical user interface&#10;&#10;Description automatically generated with medium confidence">
            <a:extLst>
              <a:ext uri="{FF2B5EF4-FFF2-40B4-BE49-F238E27FC236}">
                <a16:creationId xmlns:a16="http://schemas.microsoft.com/office/drawing/2014/main" id="{1CFDB89C-89F8-48DF-B99C-9768663CE9E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19200" y="4751388"/>
            <a:ext cx="4979988" cy="1543050"/>
          </a:xfrm>
        </p:spPr>
      </p:pic>
      <p:pic>
        <p:nvPicPr>
          <p:cNvPr id="11" name="Picture 10" descr="Graphical user interface&#10;&#10;Description automatically generated">
            <a:extLst>
              <a:ext uri="{FF2B5EF4-FFF2-40B4-BE49-F238E27FC236}">
                <a16:creationId xmlns:a16="http://schemas.microsoft.com/office/drawing/2014/main" id="{27073344-103F-4C03-BED8-18FCA86323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5863" y="4751388"/>
            <a:ext cx="4703763" cy="1543050"/>
          </a:xfrm>
          <a:prstGeom prst="rect">
            <a:avLst/>
          </a:prstGeom>
        </p:spPr>
      </p:pic>
      <p:sp>
        <p:nvSpPr>
          <p:cNvPr id="2" name="Title 1">
            <a:extLst>
              <a:ext uri="{FF2B5EF4-FFF2-40B4-BE49-F238E27FC236}">
                <a16:creationId xmlns:a16="http://schemas.microsoft.com/office/drawing/2014/main" id="{A1E35541-5B1F-4819-93CF-AE13C89BB29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Conclusion</a:t>
            </a:r>
          </a:p>
        </p:txBody>
      </p:sp>
    </p:spTree>
    <p:extLst>
      <p:ext uri="{BB962C8B-B14F-4D97-AF65-F5344CB8AC3E}">
        <p14:creationId xmlns:p14="http://schemas.microsoft.com/office/powerpoint/2010/main" val="2767607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152</Words>
  <Application>Microsoft Office PowerPoint</Application>
  <PresentationFormat>Widescreen</PresentationFormat>
  <Paragraphs>15</Paragraphs>
  <Slides>10</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Hadoop MapReduce  or Apache Spark?</vt:lpstr>
      <vt:lpstr>What is MapReduce?</vt:lpstr>
      <vt:lpstr>What is Spark?</vt:lpstr>
      <vt:lpstr>Demo – Part1 MapReduce Framework &amp; HiveQL</vt:lpstr>
      <vt:lpstr>Demo – Part2(Using Spark-shell) Apache Spark &amp; Spark-SQL</vt:lpstr>
      <vt:lpstr>Demo – Part2(Using Beeline) Apache Spark &amp; Spark-SQL</vt:lpstr>
      <vt:lpstr>Comparison</vt:lpstr>
      <vt:lpstr>Fast Process?  Apache Spark!!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Isuri Welgama</dc:creator>
  <cp:lastModifiedBy>Isuri Welgama</cp:lastModifiedBy>
  <cp:revision>14</cp:revision>
  <dcterms:created xsi:type="dcterms:W3CDTF">2023-03-03T16:31:01Z</dcterms:created>
  <dcterms:modified xsi:type="dcterms:W3CDTF">2023-03-03T22:51:26Z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b967747-ada6-4a2c-bc30-3aab72b5230a_Enabled">
    <vt:lpwstr>true</vt:lpwstr>
  </property>
  <property fmtid="{D5CDD505-2E9C-101B-9397-08002B2CF9AE}" pid="3" name="MSIP_Label_fb967747-ada6-4a2c-bc30-3aab72b5230a_SetDate">
    <vt:lpwstr>2023-03-03T16:31:04Z</vt:lpwstr>
  </property>
  <property fmtid="{D5CDD505-2E9C-101B-9397-08002B2CF9AE}" pid="4" name="MSIP_Label_fb967747-ada6-4a2c-bc30-3aab72b5230a_Method">
    <vt:lpwstr>Standard</vt:lpwstr>
  </property>
  <property fmtid="{D5CDD505-2E9C-101B-9397-08002B2CF9AE}" pid="5" name="MSIP_Label_fb967747-ada6-4a2c-bc30-3aab72b5230a_Name">
    <vt:lpwstr>Internal</vt:lpwstr>
  </property>
  <property fmtid="{D5CDD505-2E9C-101B-9397-08002B2CF9AE}" pid="6" name="MSIP_Label_fb967747-ada6-4a2c-bc30-3aab72b5230a_SiteId">
    <vt:lpwstr>8fa597a5-c356-4562-8d88-cbf99fc8dd45</vt:lpwstr>
  </property>
  <property fmtid="{D5CDD505-2E9C-101B-9397-08002B2CF9AE}" pid="7" name="MSIP_Label_fb967747-ada6-4a2c-bc30-3aab72b5230a_ActionId">
    <vt:lpwstr>d961ebb6-0c33-413f-b71d-384de8f491f2</vt:lpwstr>
  </property>
  <property fmtid="{D5CDD505-2E9C-101B-9397-08002B2CF9AE}" pid="8" name="MSIP_Label_fb967747-ada6-4a2c-bc30-3aab72b5230a_ContentBits">
    <vt:lpwstr>0</vt:lpwstr>
  </property>
</Properties>
</file>